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6">
  <p:sldMasterIdLst>
    <p:sldMasterId id="2147483650" r:id="rId4"/>
  </p:sldMasterIdLst>
  <p:notesMasterIdLst>
    <p:notesMasterId r:id="rId54"/>
  </p:notesMasterIdLst>
  <p:handoutMasterIdLst>
    <p:handoutMasterId r:id="rId55"/>
  </p:handoutMasterIdLst>
  <p:sldIdLst>
    <p:sldId id="261" r:id="rId5"/>
    <p:sldId id="285" r:id="rId6"/>
    <p:sldId id="593" r:id="rId7"/>
    <p:sldId id="592" r:id="rId8"/>
    <p:sldId id="594" r:id="rId9"/>
    <p:sldId id="541" r:id="rId10"/>
    <p:sldId id="544" r:id="rId11"/>
    <p:sldId id="596" r:id="rId12"/>
    <p:sldId id="595" r:id="rId13"/>
    <p:sldId id="597" r:id="rId14"/>
    <p:sldId id="598" r:id="rId15"/>
    <p:sldId id="600" r:id="rId16"/>
    <p:sldId id="599" r:id="rId17"/>
    <p:sldId id="605" r:id="rId18"/>
    <p:sldId id="604" r:id="rId19"/>
    <p:sldId id="588" r:id="rId20"/>
    <p:sldId id="606" r:id="rId21"/>
    <p:sldId id="607" r:id="rId22"/>
    <p:sldId id="628" r:id="rId23"/>
    <p:sldId id="608" r:id="rId24"/>
    <p:sldId id="614" r:id="rId25"/>
    <p:sldId id="621" r:id="rId26"/>
    <p:sldId id="611" r:id="rId27"/>
    <p:sldId id="617" r:id="rId28"/>
    <p:sldId id="632" r:id="rId29"/>
    <p:sldId id="610" r:id="rId30"/>
    <p:sldId id="630" r:id="rId31"/>
    <p:sldId id="624" r:id="rId32"/>
    <p:sldId id="625" r:id="rId33"/>
    <p:sldId id="623" r:id="rId34"/>
    <p:sldId id="619" r:id="rId35"/>
    <p:sldId id="620" r:id="rId36"/>
    <p:sldId id="627" r:id="rId37"/>
    <p:sldId id="634" r:id="rId38"/>
    <p:sldId id="569" r:id="rId39"/>
    <p:sldId id="570" r:id="rId40"/>
    <p:sldId id="571" r:id="rId41"/>
    <p:sldId id="574" r:id="rId42"/>
    <p:sldId id="575" r:id="rId43"/>
    <p:sldId id="576" r:id="rId44"/>
    <p:sldId id="578" r:id="rId45"/>
    <p:sldId id="579" r:id="rId46"/>
    <p:sldId id="580" r:id="rId47"/>
    <p:sldId id="581" r:id="rId48"/>
    <p:sldId id="582" r:id="rId49"/>
    <p:sldId id="583" r:id="rId50"/>
    <p:sldId id="584" r:id="rId51"/>
    <p:sldId id="633" r:id="rId52"/>
    <p:sldId id="587" r:id="rId53"/>
  </p:sldIdLst>
  <p:sldSz cx="9144000" cy="5143500" type="screen16x9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van der Hijden" initials="" lastIdx="5" clrIdx="0"/>
  <p:cmAuthor id="1" name="Malek Ondřej" initials="MO" lastIdx="3" clrIdx="1">
    <p:extLst>
      <p:ext uri="{19B8F6BF-5375-455C-9EA6-DF929625EA0E}">
        <p15:presenceInfo xmlns:p15="http://schemas.microsoft.com/office/powerpoint/2012/main" userId="S::ondrejm@dpb-paskov.dpb.cz::fc3c5c19-12ff-499a-80f6-8f4f504fea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D1CE46"/>
    <a:srgbClr val="DAD748"/>
    <a:srgbClr val="685744"/>
    <a:srgbClr val="800000"/>
    <a:srgbClr val="2F2C1B"/>
    <a:srgbClr val="717171"/>
    <a:srgbClr val="202020"/>
    <a:srgbClr val="004F39"/>
    <a:srgbClr val="D9D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0566" autoAdjust="0"/>
  </p:normalViewPr>
  <p:slideViewPr>
    <p:cSldViewPr snapToObjects="1">
      <p:cViewPr varScale="1">
        <p:scale>
          <a:sx n="153" d="100"/>
          <a:sy n="153" d="100"/>
        </p:scale>
        <p:origin x="192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72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7034" cy="497520"/>
          </a:xfrm>
          <a:prstGeom prst="rect">
            <a:avLst/>
          </a:prstGeom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057" y="1"/>
            <a:ext cx="2947034" cy="497520"/>
          </a:xfrm>
          <a:prstGeom prst="rect">
            <a:avLst/>
          </a:prstGeom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fld id="{1700EDF0-4C84-7C46-B835-D3A0786BE09B}" type="datetimeFigureOut">
              <a:rPr lang="en-US"/>
              <a:pPr>
                <a:defRPr/>
              </a:pPr>
              <a:t>9/7/2022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533"/>
            <a:ext cx="2947034" cy="497520"/>
          </a:xfrm>
          <a:prstGeom prst="rect">
            <a:avLst/>
          </a:prstGeom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057" y="9427533"/>
            <a:ext cx="2947034" cy="497520"/>
          </a:xfrm>
          <a:prstGeom prst="rect">
            <a:avLst/>
          </a:prstGeom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fld id="{4676215E-1ABC-1F48-9572-36D9A33CB2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27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7034" cy="497520"/>
          </a:xfrm>
          <a:prstGeom prst="rect">
            <a:avLst/>
          </a:prstGeom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057" y="1"/>
            <a:ext cx="2947034" cy="497520"/>
          </a:xfrm>
          <a:prstGeom prst="rect">
            <a:avLst/>
          </a:prstGeom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fld id="{4BEF563F-E5E9-C744-AC05-C0FA95AE9697}" type="datetimeFigureOut">
              <a:rPr lang="en-US"/>
              <a:pPr>
                <a:defRPr/>
              </a:pPr>
              <a:t>9/7/2022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7" tIns="45704" rIns="91407" bIns="45704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85" y="4715351"/>
            <a:ext cx="5437506" cy="4466591"/>
          </a:xfrm>
          <a:prstGeom prst="rect">
            <a:avLst/>
          </a:prstGeom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533"/>
            <a:ext cx="2947034" cy="497520"/>
          </a:xfrm>
          <a:prstGeom prst="rect">
            <a:avLst/>
          </a:prstGeom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057" y="9427533"/>
            <a:ext cx="2947034" cy="497520"/>
          </a:xfrm>
          <a:prstGeom prst="rect">
            <a:avLst/>
          </a:prstGeom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fld id="{65A1F244-5E2A-D541-8134-57E84D8B4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751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25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Vysvětlivky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654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Jámy I. kategorie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04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Jámy I. kategorie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8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Vysvětlivky - I. A II. kategorie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21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Současná úroveň  -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725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Vysvětlivky - jednotlivé křivky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0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Vysvětlit separaci mělkých vod a </a:t>
            </a:r>
            <a:r>
              <a:rPr lang="cs-CZ" dirty="0" err="1"/>
              <a:t>kvazistagnující</a:t>
            </a:r>
            <a:r>
              <a:rPr lang="cs-CZ" dirty="0"/>
              <a:t> zvodně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023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Vysvětlivky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535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Vysvětlivky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34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Vysvětlivky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38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Vysvětlivky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1F244-5E2A-D541-8134-57E84D8B4376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6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858126" y="534989"/>
            <a:ext cx="107156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700" i="1">
                <a:solidFill>
                  <a:schemeClr val="bg1"/>
                </a:solidFill>
                <a:latin typeface="Trebuchet MS" charset="0"/>
              </a:rPr>
              <a:t>capture the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8513" y="2419350"/>
            <a:ext cx="5653090" cy="364331"/>
          </a:xfrm>
        </p:spPr>
        <p:txBody>
          <a:bodyPr/>
          <a:lstStyle>
            <a:lvl1pPr algn="r">
              <a:defRPr sz="3600" spc="-14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9111" y="2952751"/>
            <a:ext cx="4662489" cy="461010"/>
          </a:xfrm>
        </p:spPr>
        <p:txBody>
          <a:bodyPr/>
          <a:lstStyle>
            <a:lvl1pPr marL="0" indent="0" algn="r">
              <a:buNone/>
              <a:defRPr sz="1600" spc="0">
                <a:solidFill>
                  <a:srgbClr val="FFFFFF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71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002" indent="-180002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1801">
                <a:solidFill>
                  <a:srgbClr val="40404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rgbClr val="404040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rgbClr val="404040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rgbClr val="404040"/>
                </a:solidFill>
              </a:defRPr>
            </a:lvl4pPr>
            <a:lvl5pPr>
              <a:buClr>
                <a:srgbClr val="990000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1A689B7-C22A-BA48-8722-CBA11F4AD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4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962400" y="2518172"/>
            <a:ext cx="5019684" cy="45005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4C3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8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962400" y="2518172"/>
            <a:ext cx="5019684" cy="45005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4C3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070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962400" y="2518172"/>
            <a:ext cx="5019684" cy="45005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09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6116" y="2518172"/>
            <a:ext cx="5857884" cy="45005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4C36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2909416-BCBA-8341-A77A-0F3A5EAC9A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9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910817"/>
            <a:ext cx="4038601" cy="3683806"/>
          </a:xfrm>
        </p:spPr>
        <p:txBody>
          <a:bodyPr/>
          <a:lstStyle>
            <a:lvl1pPr marL="34290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39"/>
              </a:buClr>
              <a:buFont typeface="Wingdings" charset="2"/>
              <a:buChar char="§"/>
              <a:defRPr sz="1600">
                <a:solidFill>
                  <a:srgbClr val="404040"/>
                </a:solidFill>
              </a:defRPr>
            </a:lvl1pPr>
            <a:lvl2pPr>
              <a:defRPr sz="1600">
                <a:solidFill>
                  <a:srgbClr val="404040"/>
                </a:solidFill>
              </a:defRPr>
            </a:lvl2pPr>
            <a:lvl3pPr>
              <a:defRPr sz="16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0817"/>
            <a:ext cx="4038601" cy="3683806"/>
          </a:xfrm>
        </p:spPr>
        <p:txBody>
          <a:bodyPr/>
          <a:lstStyle>
            <a:lvl1pPr marL="34290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39"/>
              </a:buClr>
              <a:buFont typeface="Wingdings" charset="2"/>
              <a:buChar char="§"/>
              <a:defRPr sz="1600">
                <a:solidFill>
                  <a:srgbClr val="404040"/>
                </a:solidFill>
              </a:defRPr>
            </a:lvl1pPr>
            <a:lvl2pPr>
              <a:defRPr sz="1600">
                <a:solidFill>
                  <a:srgbClr val="404040"/>
                </a:solidFill>
              </a:defRPr>
            </a:lvl2pPr>
            <a:lvl3pPr>
              <a:defRPr sz="16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B3C7F98-7505-AD4E-B9B9-1E042E7A3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16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0818"/>
            <a:ext cx="4040188" cy="535785"/>
          </a:xfrm>
        </p:spPr>
        <p:txBody>
          <a:bodyPr anchor="b">
            <a:normAutofit/>
          </a:bodyPr>
          <a:lstStyle>
            <a:lvl1pPr marL="0" indent="0">
              <a:buNone/>
              <a:defRPr sz="1801" b="1">
                <a:solidFill>
                  <a:srgbClr val="404040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46603"/>
            <a:ext cx="4040188" cy="3148021"/>
          </a:xfrm>
        </p:spPr>
        <p:txBody>
          <a:bodyPr/>
          <a:lstStyle>
            <a:lvl1pPr>
              <a:defRPr sz="1801">
                <a:solidFill>
                  <a:srgbClr val="404040"/>
                </a:solidFill>
              </a:defRPr>
            </a:lvl1pPr>
            <a:lvl2pPr>
              <a:defRPr sz="1600">
                <a:solidFill>
                  <a:srgbClr val="404040"/>
                </a:solidFill>
              </a:defRPr>
            </a:lvl2pPr>
            <a:lvl3pPr>
              <a:defRPr sz="16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10818"/>
            <a:ext cx="4041774" cy="535785"/>
          </a:xfrm>
        </p:spPr>
        <p:txBody>
          <a:bodyPr anchor="b">
            <a:normAutofit/>
          </a:bodyPr>
          <a:lstStyle>
            <a:lvl1pPr marL="0" indent="0">
              <a:buNone/>
              <a:defRPr sz="1801" b="1">
                <a:solidFill>
                  <a:srgbClr val="404040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446603"/>
            <a:ext cx="4041774" cy="3148021"/>
          </a:xfrm>
        </p:spPr>
        <p:txBody>
          <a:bodyPr/>
          <a:lstStyle>
            <a:lvl1pPr>
              <a:defRPr sz="1801">
                <a:solidFill>
                  <a:srgbClr val="404040"/>
                </a:solidFill>
              </a:defRPr>
            </a:lvl1pPr>
            <a:lvl2pPr>
              <a:defRPr sz="1600">
                <a:solidFill>
                  <a:srgbClr val="404040"/>
                </a:solidFill>
              </a:defRPr>
            </a:lvl2pPr>
            <a:lvl3pPr>
              <a:defRPr sz="16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6505843-ECE4-FB43-852D-75F7C40040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7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C2E80D7-6F23-EF41-B446-4BA4877036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6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82576"/>
            <a:ext cx="8229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1225"/>
            <a:ext cx="82296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" y="4752976"/>
            <a:ext cx="457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1" smtClean="0">
                <a:solidFill>
                  <a:schemeClr val="tx2"/>
                </a:solidFill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fld id="{919A9426-CA62-1F42-8508-17AD67880E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004F39"/>
          </a:solidFill>
          <a:latin typeface="Calibri"/>
          <a:ea typeface="ＭＳ Ｐゴシック" pitchFamily="-111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4F39"/>
          </a:solidFill>
          <a:latin typeface="Calibri" charset="0"/>
          <a:ea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4F39"/>
          </a:solidFill>
          <a:latin typeface="Calibri" charset="0"/>
          <a:ea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4F39"/>
          </a:solidFill>
          <a:latin typeface="Calibri" charset="0"/>
          <a:ea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4F39"/>
          </a:solidFill>
          <a:latin typeface="Calibri" charset="0"/>
          <a:ea typeface="ＭＳ Ｐゴシック" pitchFamily="-111" charset="-128"/>
        </a:defRPr>
      </a:lvl5pPr>
      <a:lvl6pPr marL="457206" algn="l" rtl="0" fontAlgn="base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Trebuchet MS" pitchFamily="1" charset="0"/>
        </a:defRPr>
      </a:lvl6pPr>
      <a:lvl7pPr marL="914411" algn="l" rtl="0" fontAlgn="base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Trebuchet MS" pitchFamily="1" charset="0"/>
        </a:defRPr>
      </a:lvl7pPr>
      <a:lvl8pPr marL="1371617" algn="l" rtl="0" fontAlgn="base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Trebuchet MS" pitchFamily="1" charset="0"/>
        </a:defRPr>
      </a:lvl8pPr>
      <a:lvl9pPr marL="1828823" algn="l" rtl="0" fontAlgn="base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Trebuchet MS" pitchFamily="1" charset="0"/>
        </a:defRPr>
      </a:lvl9pPr>
    </p:titleStyle>
    <p:bodyStyle>
      <a:lvl1pPr marL="342904" indent="-342904" algn="l" rtl="0" eaLnBrk="0" fontAlgn="base" hangingPunct="0">
        <a:spcBef>
          <a:spcPts val="0"/>
        </a:spcBef>
        <a:spcAft>
          <a:spcPct val="0"/>
        </a:spcAft>
        <a:buClr>
          <a:schemeClr val="accent1"/>
        </a:buClr>
        <a:buSzPct val="135000"/>
        <a:buChar char="•"/>
        <a:defRPr sz="1600" kern="1200">
          <a:solidFill>
            <a:srgbClr val="404040"/>
          </a:solidFill>
          <a:latin typeface="Calibri"/>
          <a:ea typeface="ＭＳ Ｐゴシック" pitchFamily="-111" charset="-128"/>
          <a:cs typeface="Calibri"/>
        </a:defRPr>
      </a:lvl1pPr>
      <a:lvl2pPr marL="742959" indent="-28575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q"/>
        <a:defRPr sz="1600" kern="1200">
          <a:solidFill>
            <a:srgbClr val="404040"/>
          </a:solidFill>
          <a:latin typeface="Calibri"/>
          <a:ea typeface="ＭＳ Ｐゴシック" pitchFamily="-111" charset="-128"/>
          <a:cs typeface="Calibri"/>
        </a:defRPr>
      </a:lvl2pPr>
      <a:lvl3pPr marL="1143015" indent="-22860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lang="en-US" sz="1600" kern="1200" dirty="0">
          <a:solidFill>
            <a:srgbClr val="404040"/>
          </a:solidFill>
          <a:latin typeface="Calibri"/>
          <a:ea typeface="ＭＳ Ｐゴシック" pitchFamily="-111" charset="-128"/>
          <a:cs typeface="Calibri"/>
        </a:defRPr>
      </a:lvl3pPr>
      <a:lvl4pPr marL="1600221" indent="-22860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1600" kern="1200">
          <a:solidFill>
            <a:srgbClr val="404040"/>
          </a:solidFill>
          <a:latin typeface="Calibri"/>
          <a:ea typeface="ＭＳ Ｐゴシック" pitchFamily="-111" charset="-128"/>
          <a:cs typeface="Calibri"/>
        </a:defRPr>
      </a:lvl4pPr>
      <a:lvl5pPr marL="2057427" indent="-22860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1600" kern="1200">
          <a:solidFill>
            <a:schemeClr val="tx1"/>
          </a:solidFill>
          <a:latin typeface="Calibri"/>
          <a:ea typeface="ＭＳ Ｐゴシック" pitchFamily="-111" charset="-128"/>
          <a:cs typeface="Calibri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133353"/>
            <a:ext cx="8153401" cy="2133598"/>
          </a:xfrm>
        </p:spPr>
        <p:txBody>
          <a:bodyPr/>
          <a:lstStyle/>
          <a:p>
            <a:pPr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b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 TA ČR č. TITSCBU908/BETA2:</a:t>
            </a:r>
            <a:b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Výzkum vlivu postupného zatápění karvinské dílčí pánve OKR důlní vodou s vysokou salinitou na ohrožení krajiny dotčené těžbou uhlí a stabilitu HDD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523A8E0-5186-4D3C-9B81-DFB49CC330E8}"/>
              </a:ext>
            </a:extLst>
          </p:cNvPr>
          <p:cNvSpPr txBox="1"/>
          <p:nvPr/>
        </p:nvSpPr>
        <p:spPr>
          <a:xfrm>
            <a:off x="255727" y="2419350"/>
            <a:ext cx="8556345" cy="1817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601"/>
              </a:spcBef>
              <a:spcAft>
                <a:spcPts val="1001"/>
              </a:spcAft>
            </a:pPr>
            <a:r>
              <a:rPr lang="cs-CZ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Řešitele projektu</a:t>
            </a: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	Green Gas DPB, a.s.</a:t>
            </a:r>
          </a:p>
          <a:p>
            <a:pPr>
              <a:lnSpc>
                <a:spcPct val="115000"/>
              </a:lnSpc>
              <a:spcBef>
                <a:spcPts val="601"/>
              </a:spcBef>
              <a:spcAft>
                <a:spcPts val="1001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VŠB – Technická univerzita Ostrava, FAST</a:t>
            </a:r>
          </a:p>
          <a:p>
            <a:pPr>
              <a:lnSpc>
                <a:spcPct val="115000"/>
              </a:lnSpc>
              <a:spcBef>
                <a:spcPts val="601"/>
              </a:spcBef>
              <a:spcAft>
                <a:spcPts val="1001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DIAMO, státní podnik, odštěpný závod ODRA</a:t>
            </a:r>
          </a:p>
          <a:p>
            <a:pPr>
              <a:lnSpc>
                <a:spcPct val="115000"/>
              </a:lnSpc>
              <a:spcBef>
                <a:spcPts val="601"/>
              </a:spcBef>
              <a:spcAft>
                <a:spcPts val="1001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LABTECH, s.r.o.</a:t>
            </a: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56FD05-D680-1A48-DF9A-29383FE13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8" t="40924"/>
          <a:stretch/>
        </p:blipFill>
        <p:spPr>
          <a:xfrm>
            <a:off x="6983272" y="4027896"/>
            <a:ext cx="1905001" cy="4180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6462A15-EFD1-91BB-68BA-5CDCA8A87A03}"/>
              </a:ext>
            </a:extLst>
          </p:cNvPr>
          <p:cNvSpPr txBox="1"/>
          <p:nvPr/>
        </p:nvSpPr>
        <p:spPr>
          <a:xfrm>
            <a:off x="4114799" y="470626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Září 2022</a:t>
            </a:r>
          </a:p>
        </p:txBody>
      </p:sp>
    </p:spTree>
    <p:extLst>
      <p:ext uri="{BB962C8B-B14F-4D97-AF65-F5344CB8AC3E}">
        <p14:creationId xmlns:p14="http://schemas.microsoft.com/office/powerpoint/2010/main" val="266176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B4CEF27-A336-F001-A097-A013A98BA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361950"/>
            <a:ext cx="8699106" cy="685801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Hydrogeologický matematický model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10CDF0B-2934-6DAB-7912-A3120F871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971550"/>
            <a:ext cx="5022850" cy="35379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B8DE76-72F1-D340-E532-FAA88131B662}"/>
              </a:ext>
            </a:extLst>
          </p:cNvPr>
          <p:cNvSpPr txBox="1"/>
          <p:nvPr/>
        </p:nvSpPr>
        <p:spPr>
          <a:xfrm>
            <a:off x="762000" y="4476750"/>
            <a:ext cx="7543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řezech zobrazena konduktivita spolu s vynesenými liniovými důlními díly a jámami</a:t>
            </a:r>
          </a:p>
        </p:txBody>
      </p:sp>
    </p:spTree>
    <p:extLst>
      <p:ext uri="{BB962C8B-B14F-4D97-AF65-F5344CB8AC3E}">
        <p14:creationId xmlns:p14="http://schemas.microsoft.com/office/powerpoint/2010/main" val="194573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8C94FE5-2E87-5840-3556-686998379651}"/>
              </a:ext>
            </a:extLst>
          </p:cNvPr>
          <p:cNvSpPr txBox="1"/>
          <p:nvPr/>
        </p:nvSpPr>
        <p:spPr>
          <a:xfrm>
            <a:off x="482995" y="1619251"/>
            <a:ext cx="8444713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Riziko výtoku/přetoku důlních vod do mělké hydrosféry, či povrchových vodotečí.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BE233C01-FACC-F1E5-1448-E8E535A362BF}"/>
              </a:ext>
            </a:extLst>
          </p:cNvPr>
          <p:cNvSpPr txBox="1">
            <a:spLocks/>
          </p:cNvSpPr>
          <p:nvPr/>
        </p:nvSpPr>
        <p:spPr bwMode="auto">
          <a:xfrm>
            <a:off x="228602" y="93345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455E619-6E6D-7307-E0A1-EEB5B740CFC1}"/>
              </a:ext>
            </a:extLst>
          </p:cNvPr>
          <p:cNvSpPr txBox="1"/>
          <p:nvPr/>
        </p:nvSpPr>
        <p:spPr>
          <a:xfrm>
            <a:off x="571501" y="2274668"/>
            <a:ext cx="8191499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jakou úroveň se budou doly zatápět se zohledněním možných 6 scénářů v PDP?</a:t>
            </a:r>
            <a:endParaRPr lang="cs-CZ" sz="2000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9CB6A16-AA0B-BAFA-A0CD-D9149B3A7054}"/>
              </a:ext>
            </a:extLst>
          </p:cNvPr>
          <p:cNvSpPr txBox="1"/>
          <p:nvPr/>
        </p:nvSpPr>
        <p:spPr>
          <a:xfrm>
            <a:off x="901306" y="2680294"/>
            <a:ext cx="8001001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případě scénáře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zachování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čerpání na vodní jámě Žofie hladina důlní vody v KDP nevystoupí za 200 let zatápění nad úroveň -550 m n. m.</a:t>
            </a:r>
          </a:p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případě scénáře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čerpání na vodní jámě Žofie hladina důlní vody v KDP vystoupí na kótu +220 m n. m. zhruba za 200 let.</a:t>
            </a:r>
          </a:p>
        </p:txBody>
      </p:sp>
    </p:spTree>
    <p:extLst>
      <p:ext uri="{BB962C8B-B14F-4D97-AF65-F5344CB8AC3E}">
        <p14:creationId xmlns:p14="http://schemas.microsoft.com/office/powerpoint/2010/main" val="429082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8C94FE5-2E87-5840-3556-686998379651}"/>
              </a:ext>
            </a:extLst>
          </p:cNvPr>
          <p:cNvSpPr txBox="1"/>
          <p:nvPr/>
        </p:nvSpPr>
        <p:spPr>
          <a:xfrm>
            <a:off x="470294" y="958853"/>
            <a:ext cx="8444713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Riziko výtoku/přetoku důlních vod do mělké hydrosféry, či povrchových vodotečí.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BE233C01-FACC-F1E5-1448-E8E535A362BF}"/>
              </a:ext>
            </a:extLst>
          </p:cNvPr>
          <p:cNvSpPr txBox="1">
            <a:spLocks/>
          </p:cNvSpPr>
          <p:nvPr/>
        </p:nvSpPr>
        <p:spPr bwMode="auto">
          <a:xfrm>
            <a:off x="215901" y="273051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2A12C7-E34F-75FB-AF19-7BC41486D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18642" r="33333" b="14445"/>
          <a:stretch/>
        </p:blipFill>
        <p:spPr>
          <a:xfrm>
            <a:off x="470294" y="1842909"/>
            <a:ext cx="3352800" cy="25239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4DDF0EA-F203-6556-421C-12014F870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13" t="22414" r="20370" b="11482"/>
          <a:stretch/>
        </p:blipFill>
        <p:spPr>
          <a:xfrm>
            <a:off x="4267200" y="1842909"/>
            <a:ext cx="4173130" cy="24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5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8C94FE5-2E87-5840-3556-686998379651}"/>
              </a:ext>
            </a:extLst>
          </p:cNvPr>
          <p:cNvSpPr txBox="1"/>
          <p:nvPr/>
        </p:nvSpPr>
        <p:spPr>
          <a:xfrm>
            <a:off x="482995" y="1619251"/>
            <a:ext cx="8444713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Riziko výtoku/přetoku důlních vod do mělké hydrosféry, či povrchových vodotečí.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BE233C01-FACC-F1E5-1448-E8E535A362BF}"/>
              </a:ext>
            </a:extLst>
          </p:cNvPr>
          <p:cNvSpPr txBox="1">
            <a:spLocks/>
          </p:cNvSpPr>
          <p:nvPr/>
        </p:nvSpPr>
        <p:spPr bwMode="auto">
          <a:xfrm>
            <a:off x="228602" y="93345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B07BE7-FCEF-98F6-41AB-2721B7370282}"/>
              </a:ext>
            </a:extLst>
          </p:cNvPr>
          <p:cNvSpPr txBox="1"/>
          <p:nvPr/>
        </p:nvSpPr>
        <p:spPr>
          <a:xfrm>
            <a:off x="571501" y="2274667"/>
            <a:ext cx="80010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 kterých hydrogeologických/hydrologických zdrojů se budou doly zatápět?</a:t>
            </a:r>
            <a:endParaRPr lang="cs-CZ" sz="2000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378155-866D-079E-5BA1-7B5674AC3C5A}"/>
              </a:ext>
            </a:extLst>
          </p:cNvPr>
          <p:cNvSpPr txBox="1"/>
          <p:nvPr/>
        </p:nvSpPr>
        <p:spPr>
          <a:xfrm>
            <a:off x="901306" y="2951383"/>
            <a:ext cx="8001001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Základním zdrojem je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detrit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 výtlačnou úrovní +175 m n.m. pod úrovní drenážní báze.</a:t>
            </a:r>
          </a:p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Přítoky ze zvodněných kolektorů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kvartérních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pokryvných útvarů a možnost přetoku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 z PDP 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kvartérní zvodně s výtlačnou úrovni +220 m n.m.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4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BBA3875-F876-CB23-46FD-1EEACC23243E}"/>
              </a:ext>
            </a:extLst>
          </p:cNvPr>
          <p:cNvSpPr txBox="1"/>
          <p:nvPr/>
        </p:nvSpPr>
        <p:spPr>
          <a:xfrm>
            <a:off x="735933" y="2723655"/>
            <a:ext cx="800100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základě bilančního propočtu z hydrogeologického modelu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dosažení finálního stavu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zatopení důlních prostor a obnovení mělkého oběhu vychází velmi malé množství vytékajících důlních vod na úrovni cca 0,4 l/s.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545575F-DCA5-DC99-C493-7BF3F134A825}"/>
              </a:ext>
            </a:extLst>
          </p:cNvPr>
          <p:cNvSpPr txBox="1">
            <a:spLocks/>
          </p:cNvSpPr>
          <p:nvPr/>
        </p:nvSpPr>
        <p:spPr bwMode="auto">
          <a:xfrm>
            <a:off x="228602" y="93345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D2EBF8D-B002-C0CF-0359-AFBDCEA994C9}"/>
              </a:ext>
            </a:extLst>
          </p:cNvPr>
          <p:cNvSpPr txBox="1"/>
          <p:nvPr/>
        </p:nvSpPr>
        <p:spPr>
          <a:xfrm>
            <a:off x="733928" y="3671990"/>
            <a:ext cx="800100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KDP díky velmi omezené komunikaci důlního prostředí s kvartérním horizontem dojde k separaci mělkého oběhu od kvazistagnující zvodně důlních vod. 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FBAFF2-F296-32A1-3BED-DDA9DC0166D7}"/>
              </a:ext>
            </a:extLst>
          </p:cNvPr>
          <p:cNvSpPr txBox="1"/>
          <p:nvPr/>
        </p:nvSpPr>
        <p:spPr>
          <a:xfrm>
            <a:off x="482995" y="1619251"/>
            <a:ext cx="8444713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Riziko výtoku/přetoku důlních vod do mělké hydrosféry, či povrchových vodotečí.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BFD375B-9D2E-101D-09EA-274E317E9953}"/>
              </a:ext>
            </a:extLst>
          </p:cNvPr>
          <p:cNvSpPr txBox="1"/>
          <p:nvPr/>
        </p:nvSpPr>
        <p:spPr>
          <a:xfrm>
            <a:off x="574234" y="2305052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ovlivní zatápění dolů průtok a kvalitu povrchových vodotečí?</a:t>
            </a:r>
            <a:endParaRPr lang="cs-CZ" sz="180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39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BBA3875-F876-CB23-46FD-1EEACC23243E}"/>
              </a:ext>
            </a:extLst>
          </p:cNvPr>
          <p:cNvSpPr txBox="1"/>
          <p:nvPr/>
        </p:nvSpPr>
        <p:spPr>
          <a:xfrm>
            <a:off x="765131" y="2690314"/>
            <a:ext cx="800100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Výtokem důlní vody budou postiženy Karvinský potok a orlovská Stružka, nicméně v oblasti ústí toků do Olše a Odry dojde díky ředění k poklesu posuzovaných parametrů (Cl-, SO</a:t>
            </a:r>
            <a:r>
              <a:rPr lang="cs-CZ" sz="180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sz="180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pod limity.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AE677A6-82CB-9513-7446-D0284E866AA9}"/>
              </a:ext>
            </a:extLst>
          </p:cNvPr>
          <p:cNvSpPr txBox="1">
            <a:spLocks/>
          </p:cNvSpPr>
          <p:nvPr/>
        </p:nvSpPr>
        <p:spPr bwMode="auto">
          <a:xfrm>
            <a:off x="228602" y="93345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82D079-8A2E-0C0B-FA8B-823A88AD874D}"/>
              </a:ext>
            </a:extLst>
          </p:cNvPr>
          <p:cNvSpPr txBox="1"/>
          <p:nvPr/>
        </p:nvSpPr>
        <p:spPr>
          <a:xfrm>
            <a:off x="482995" y="1619251"/>
            <a:ext cx="8444713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Riziko výtoku/přetoku důlních vod do mělké hydrosféry, či povrchových vodotečí.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EE98E6-582B-AF10-8F03-7A7FE3FBE195}"/>
              </a:ext>
            </a:extLst>
          </p:cNvPr>
          <p:cNvSpPr txBox="1"/>
          <p:nvPr/>
        </p:nvSpPr>
        <p:spPr>
          <a:xfrm>
            <a:off x="574234" y="2305052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ovlivní zatápění dolů průtok a kvalitu povrchových vodotečí?</a:t>
            </a:r>
            <a:endParaRPr lang="cs-CZ" sz="180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86A2A1-F280-1DD9-10A5-76A02C3FE8FC}"/>
              </a:ext>
            </a:extLst>
          </p:cNvPr>
          <p:cNvSpPr txBox="1"/>
          <p:nvPr/>
        </p:nvSpPr>
        <p:spPr>
          <a:xfrm>
            <a:off x="761999" y="3638550"/>
            <a:ext cx="80010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Zdrojem radioaktivity důlních vod je detritová voda.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F882BA1-DFCC-93C7-6A55-F4C332607005}"/>
              </a:ext>
            </a:extLst>
          </p:cNvPr>
          <p:cNvSpPr txBox="1"/>
          <p:nvPr/>
        </p:nvSpPr>
        <p:spPr>
          <a:xfrm>
            <a:off x="736149" y="4106389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Hlubinné hydrogeologické zdroje (detritová voda) zaniknou na výškové úrovni +175 m n.m. (pod drenážní bází v KDP).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83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A35909-AC24-302F-0CDA-0F72026D396C}"/>
              </a:ext>
            </a:extLst>
          </p:cNvPr>
          <p:cNvSpPr txBox="1"/>
          <p:nvPr/>
        </p:nvSpPr>
        <p:spPr>
          <a:xfrm>
            <a:off x="685800" y="1993375"/>
            <a:ext cx="8089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Analýza rizik 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nekontrolovatelných výstupů důlních plynů v KDP pro jednotlivé lokality ve vztahu k </a:t>
            </a:r>
            <a:r>
              <a:rPr lang="cs-C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přírodním a umělým komunikacím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umožňující migraci plynů k povrchu po ukončení hornické činnosti v KDP a také během procesu zatápění.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B0C0E5-169E-EDF5-FD59-848ACCA5FE47}"/>
              </a:ext>
            </a:extLst>
          </p:cNvPr>
          <p:cNvSpPr txBox="1"/>
          <p:nvPr/>
        </p:nvSpPr>
        <p:spPr>
          <a:xfrm>
            <a:off x="685800" y="3265410"/>
            <a:ext cx="808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lvl="0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Zhodnocení rizika zvýšené exhalace důlních plynů během zatápění analytickým výpočtem porovnáním faktoru zatápění KDP a </a:t>
            </a:r>
            <a:r>
              <a:rPr lang="cs-CZ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změn barometrického tlaku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CC7B25F-CC36-FB0D-7A25-D3AC7DAD7416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526560-7F53-F2C9-7F98-B34BBC9D5245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Riziko intenzifikace výstupů důlního plynu.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2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759026-B09C-40DB-9F5C-F5DE622C59EF}"/>
              </a:ext>
            </a:extLst>
          </p:cNvPr>
          <p:cNvSpPr txBox="1"/>
          <p:nvPr/>
        </p:nvSpPr>
        <p:spPr>
          <a:xfrm>
            <a:off x="304800" y="987442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Riziko intenzifikace výstupů důlního plynu.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91B0879-5C04-05F0-AC50-38B9C8AEDEDA}"/>
              </a:ext>
            </a:extLst>
          </p:cNvPr>
          <p:cNvSpPr txBox="1">
            <a:spLocks/>
          </p:cNvSpPr>
          <p:nvPr/>
        </p:nvSpPr>
        <p:spPr bwMode="auto">
          <a:xfrm>
            <a:off x="238627" y="361950"/>
            <a:ext cx="3952373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FC2621-8F17-AAD4-BC53-1D75D7F7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64909"/>
            <a:ext cx="5410200" cy="36627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68291DB-CC60-5475-EB6D-6D61CD875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65" y="2061651"/>
            <a:ext cx="2471042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6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C7EB69B-D2F8-C3DC-4FEF-133906B1E9FC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Riziko intenzifikace výstupů důlního plynu.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9D7D9FA-A3F0-D010-CD69-8B8905E4678C}"/>
              </a:ext>
            </a:extLst>
          </p:cNvPr>
          <p:cNvSpPr txBox="1"/>
          <p:nvPr/>
        </p:nvSpPr>
        <p:spPr>
          <a:xfrm>
            <a:off x="527247" y="1656664"/>
            <a:ext cx="793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Využití jednoduchého propočtu Dynamiky poklesu barometrického tlaku ČHMÚ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DB8540A-856D-8D20-FDB2-D0E9CA4DB650}"/>
              </a:ext>
            </a:extLst>
          </p:cNvPr>
          <p:cNvSpPr txBox="1"/>
          <p:nvPr/>
        </p:nvSpPr>
        <p:spPr>
          <a:xfrm>
            <a:off x="527247" y="2090883"/>
            <a:ext cx="793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Zvolen slabý pokles na horní hranici tj. 1 hPa = 100 Pa za 3 hod.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07F070A-4E24-4842-72B3-F0D6CB89E0C0}"/>
              </a:ext>
            </a:extLst>
          </p:cNvPr>
          <p:cNvSpPr txBox="1">
            <a:spLocks/>
          </p:cNvSpPr>
          <p:nvPr/>
        </p:nvSpPr>
        <p:spPr bwMode="auto">
          <a:xfrm>
            <a:off x="222447" y="58070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9325870-8EDF-BF5F-7329-5662EA551261}"/>
              </a:ext>
            </a:extLst>
          </p:cNvPr>
          <p:cNvSpPr txBox="1"/>
          <p:nvPr/>
        </p:nvSpPr>
        <p:spPr>
          <a:xfrm>
            <a:off x="531258" y="2537965"/>
            <a:ext cx="793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Zatápění podzemí v KDP – přítok cca 50 l/s, tj. 540 m</a:t>
            </a:r>
            <a:r>
              <a:rPr lang="cs-CZ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3 hod.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3106002-DFEC-E480-5F61-28F3B6F2CB67}"/>
              </a:ext>
            </a:extLst>
          </p:cNvPr>
          <p:cNvSpPr txBox="1"/>
          <p:nvPr/>
        </p:nvSpPr>
        <p:spPr>
          <a:xfrm>
            <a:off x="531258" y="2985048"/>
            <a:ext cx="793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Volná kubatura v KDP cca 270 mil. m</a:t>
            </a:r>
            <a:r>
              <a:rPr lang="cs-CZ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81CC84B-D1A3-DB1B-F488-0159FB0A00FD}"/>
              </a:ext>
            </a:extLst>
          </p:cNvPr>
          <p:cNvSpPr txBox="1"/>
          <p:nvPr/>
        </p:nvSpPr>
        <p:spPr>
          <a:xfrm>
            <a:off x="531258" y="3419266"/>
            <a:ext cx="793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 zjednodušené stavové rovnice plynů je rozdíl tlaku plynu po 3 hod. zatápění zhruba 0,2 Pa.</a:t>
            </a:r>
            <a:endParaRPr lang="cs-CZ" sz="18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5DC0686-E2D4-5D54-FD92-042A6E2A6C41}"/>
              </a:ext>
            </a:extLst>
          </p:cNvPr>
          <p:cNvSpPr txBox="1"/>
          <p:nvPr/>
        </p:nvSpPr>
        <p:spPr>
          <a:xfrm>
            <a:off x="527247" y="4072994"/>
            <a:ext cx="7930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Vliv zatápění KDP je z hlediska migrace důlních plynů z podzemí na povrch cca 500 krát méně významný faktor než slabý pokles barometrického tlaku na jeho horní hranici (100 Pa / 3 hodiny). </a:t>
            </a:r>
          </a:p>
        </p:txBody>
      </p:sp>
    </p:spTree>
    <p:extLst>
      <p:ext uri="{BB962C8B-B14F-4D97-AF65-F5344CB8AC3E}">
        <p14:creationId xmlns:p14="http://schemas.microsoft.com/office/powerpoint/2010/main" val="2931914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6AD3911A-4526-BCEF-9FBC-06828D146B73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52E2BD8-5153-34C5-CC8B-536147A758E2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>
                <a:latin typeface="Times New Roman" panose="02020603050405020304" pitchFamily="18" charset="0"/>
                <a:ea typeface="Times New Roman" panose="02020603050405020304" pitchFamily="18" charset="0"/>
              </a:rPr>
              <a:t>C) Riziko </a:t>
            </a: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indukované seismicity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954AAB4-5512-3661-6337-65413456E259}"/>
              </a:ext>
            </a:extLst>
          </p:cNvPr>
          <p:cNvSpPr txBox="1"/>
          <p:nvPr/>
        </p:nvSpPr>
        <p:spPr>
          <a:xfrm>
            <a:off x="802171" y="1668320"/>
            <a:ext cx="800100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Analýza předchozí hornické činnosti se zaměřením na oblasti, kde byly ponechány významné zbytkové pilíře a kde docházelo k nejvýznamnějším otřesovým projevům.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17ADFA-6E1F-943D-0F1F-5D0DC3D2E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566237"/>
            <a:ext cx="3505200" cy="2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3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B4CEF27-A336-F001-A097-A013A98BA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1" y="644542"/>
            <a:ext cx="7010400" cy="685801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Důvod realizace výzkumného projektu: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E3BA04A-615B-9D05-97AF-84FD45D58E36}"/>
              </a:ext>
            </a:extLst>
          </p:cNvPr>
          <p:cNvSpPr txBox="1"/>
          <p:nvPr/>
        </p:nvSpPr>
        <p:spPr>
          <a:xfrm>
            <a:off x="381002" y="1518786"/>
            <a:ext cx="869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Aktuálně se nacházíme na konci těžby uhlí v našem posledním černouhelném revíru – OKR.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F5A622A-E18D-6DE7-3851-A43A6583AA26}"/>
              </a:ext>
            </a:extLst>
          </p:cNvPr>
          <p:cNvSpPr txBox="1"/>
          <p:nvPr/>
        </p:nvSpPr>
        <p:spPr>
          <a:xfrm>
            <a:off x="381002" y="2271715"/>
            <a:ext cx="869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Neznamená to však, že s ukončením těžby, končí následky pro povrch terénu a mělkou hydrosféru. 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F459649-111A-0E58-64D4-79149541D652}"/>
              </a:ext>
            </a:extLst>
          </p:cNvPr>
          <p:cNvSpPr txBox="1"/>
          <p:nvPr/>
        </p:nvSpPr>
        <p:spPr>
          <a:xfrm>
            <a:off x="356421" y="3104907"/>
            <a:ext cx="869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Obvyklým jevem je v určitém rozsahu </a:t>
            </a:r>
            <a:r>
              <a:rPr lang="cs-CZ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znovuzatopení</a:t>
            </a: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dolu, což může vyvolat explicitní dopady na veřejný prostor.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992911-6964-9851-ABFF-326B4192F732}"/>
              </a:ext>
            </a:extLst>
          </p:cNvPr>
          <p:cNvSpPr txBox="1"/>
          <p:nvPr/>
        </p:nvSpPr>
        <p:spPr>
          <a:xfrm>
            <a:off x="356421" y="3910287"/>
            <a:ext cx="869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Poskytnutí souhrnného materiálu hodnocení rizik pro případné rozhodování kompetentních orgánů o budoucím zatápění KDP.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81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EBD3194-1246-C6FA-24F9-957D0E368713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CD9822-72EC-10A2-54E9-7A0B6CDFF8B7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Riziko indukované seismicity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94F792-3005-9124-96E7-0EF43FF9D6EF}"/>
              </a:ext>
            </a:extLst>
          </p:cNvPr>
          <p:cNvSpPr txBox="1"/>
          <p:nvPr/>
        </p:nvSpPr>
        <p:spPr>
          <a:xfrm>
            <a:off x="823414" y="1617762"/>
            <a:ext cx="800100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Analýza vzniklých důlních otřesů a významných seismických jevů (seismické jevy řádu 10</a:t>
            </a:r>
            <a:r>
              <a:rPr lang="cs-CZ" sz="180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J a větší), doprovázejících dobývání a hornickou činnost obecně (1990 – 2021). 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477466-E236-60B2-42AC-B9A68249F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387255"/>
            <a:ext cx="3733800" cy="25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45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EBD3194-1246-C6FA-24F9-957D0E368713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CD9822-72EC-10A2-54E9-7A0B6CDFF8B7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Riziko indukované seismicity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5EB751-848E-D6A1-5746-E18A43D9C182}"/>
              </a:ext>
            </a:extLst>
          </p:cNvPr>
          <p:cNvSpPr txBox="1"/>
          <p:nvPr/>
        </p:nvSpPr>
        <p:spPr>
          <a:xfrm>
            <a:off x="861221" y="2677879"/>
            <a:ext cx="800100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Kategorizace oblastí 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 potenciální koncentrací napětí v horninovém masivu KDP na základě vyhodnocení historických energeticky významných SL jevů a jejich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rychlostí kmitání 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povrchu.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1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EBD3194-1246-C6FA-24F9-957D0E368713}"/>
              </a:ext>
            </a:extLst>
          </p:cNvPr>
          <p:cNvSpPr txBox="1">
            <a:spLocks/>
          </p:cNvSpPr>
          <p:nvPr/>
        </p:nvSpPr>
        <p:spPr bwMode="auto">
          <a:xfrm>
            <a:off x="253410" y="246784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CD9822-72EC-10A2-54E9-7A0B6CDFF8B7}"/>
              </a:ext>
            </a:extLst>
          </p:cNvPr>
          <p:cNvSpPr txBox="1"/>
          <p:nvPr/>
        </p:nvSpPr>
        <p:spPr>
          <a:xfrm>
            <a:off x="304800" y="932585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Riziko indukované seismicity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6818251-779A-F02A-D97A-4C55D26CB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357245"/>
            <a:ext cx="4495800" cy="35827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A827ED-EDDD-EFC8-EFC6-B75DB561E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916039"/>
            <a:ext cx="2056529" cy="20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79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E5878B9-F11E-6F10-D9A9-2BC82FD1DA68}"/>
              </a:ext>
            </a:extLst>
          </p:cNvPr>
          <p:cNvSpPr txBox="1">
            <a:spLocks/>
          </p:cNvSpPr>
          <p:nvPr/>
        </p:nvSpPr>
        <p:spPr bwMode="auto">
          <a:xfrm>
            <a:off x="222447" y="58070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CE942B-0710-C978-47DA-307128F099D5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Riziko indukované seismicity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3D2033-630E-AE3A-AAEF-26C49C0CA4F3}"/>
              </a:ext>
            </a:extLst>
          </p:cNvPr>
          <p:cNvSpPr txBox="1"/>
          <p:nvPr/>
        </p:nvSpPr>
        <p:spPr>
          <a:xfrm>
            <a:off x="549670" y="1589130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Bude docházet během zatápění k energeticky významným seismickým jevům?</a:t>
            </a:r>
            <a:r>
              <a:rPr lang="cs-CZ" sz="1801" b="1" u="sng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525D327-D410-5DA8-0E2B-1DF3958C4AB7}"/>
              </a:ext>
            </a:extLst>
          </p:cNvPr>
          <p:cNvSpPr txBox="1"/>
          <p:nvPr/>
        </p:nvSpPr>
        <p:spPr>
          <a:xfrm>
            <a:off x="762001" y="1951123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Ano, tyto jevy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nelze vyloučit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což potvrzuje řada zahraničních studií, avšak s nižší intenzitou a četností v porovnání s těžbou uhlí.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4F48A70-6A12-170C-F874-1964112FDE48}"/>
              </a:ext>
            </a:extLst>
          </p:cNvPr>
          <p:cNvSpPr txBox="1"/>
          <p:nvPr/>
        </p:nvSpPr>
        <p:spPr>
          <a:xfrm>
            <a:off x="549669" y="2625467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Lze definovat rozsah vlivu těchto jevů na povrchu?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EF9A7A3-4C04-A88E-533F-7433AAACF7FD}"/>
              </a:ext>
            </a:extLst>
          </p:cNvPr>
          <p:cNvSpPr txBox="1"/>
          <p:nvPr/>
        </p:nvSpPr>
        <p:spPr>
          <a:xfrm>
            <a:off x="800099" y="3055631"/>
            <a:ext cx="8001001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Ano, byly využity postupy hodnocení ovlivnění povrchu rychlosti kmitání dle normy ČSN 73 0040 pro všechny energetické významné seismické jevy, které se odehrály během hornické činnost v KDP za roky 1990-2021.</a:t>
            </a:r>
          </a:p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7DFF13C-F11C-EE34-841C-12F86EF456E3}"/>
              </a:ext>
            </a:extLst>
          </p:cNvPr>
          <p:cNvSpPr txBox="1"/>
          <p:nvPr/>
        </p:nvSpPr>
        <p:spPr>
          <a:xfrm>
            <a:off x="578244" y="3986090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Lze definovat max. stupeň poškození objektů na povrchu?</a:t>
            </a:r>
            <a:endParaRPr lang="cs-CZ" sz="1801" u="sng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EA53F52-1105-8040-5570-E9A28D39D831}"/>
              </a:ext>
            </a:extLst>
          </p:cNvPr>
          <p:cNvSpPr txBox="1"/>
          <p:nvPr/>
        </p:nvSpPr>
        <p:spPr>
          <a:xfrm>
            <a:off x="809626" y="4416254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základě provedených analýz se předpokládá maximální dosažení stupně poškození objektů 2 pro třídy odolnosti objektů B. </a:t>
            </a:r>
          </a:p>
        </p:txBody>
      </p:sp>
    </p:spTree>
    <p:extLst>
      <p:ext uri="{BB962C8B-B14F-4D97-AF65-F5344CB8AC3E}">
        <p14:creationId xmlns:p14="http://schemas.microsoft.com/office/powerpoint/2010/main" val="1874874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2E6E5A5-0C3D-A441-942C-880D4E059A6C}"/>
              </a:ext>
            </a:extLst>
          </p:cNvPr>
          <p:cNvSpPr txBox="1"/>
          <p:nvPr/>
        </p:nvSpPr>
        <p:spPr>
          <a:xfrm>
            <a:off x="457201" y="1141409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Bef>
                <a:spcPts val="120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Riziko indukované seismicity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80A1F3C3-E7B7-1128-094B-C5152D908EC5}"/>
              </a:ext>
            </a:extLst>
          </p:cNvPr>
          <p:cNvSpPr txBox="1">
            <a:spLocks/>
          </p:cNvSpPr>
          <p:nvPr/>
        </p:nvSpPr>
        <p:spPr bwMode="auto">
          <a:xfrm>
            <a:off x="222447" y="58070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23122525-9FD3-851E-47E7-5F93E93A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044750"/>
            <a:ext cx="8303304" cy="173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2E6E5A5-0C3D-A441-942C-880D4E059A6C}"/>
              </a:ext>
            </a:extLst>
          </p:cNvPr>
          <p:cNvSpPr txBox="1"/>
          <p:nvPr/>
        </p:nvSpPr>
        <p:spPr>
          <a:xfrm>
            <a:off x="457201" y="1141409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Bef>
                <a:spcPts val="120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Riziko indukované seismicity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80A1F3C3-E7B7-1128-094B-C5152D908EC5}"/>
              </a:ext>
            </a:extLst>
          </p:cNvPr>
          <p:cNvSpPr txBox="1">
            <a:spLocks/>
          </p:cNvSpPr>
          <p:nvPr/>
        </p:nvSpPr>
        <p:spPr bwMode="auto">
          <a:xfrm>
            <a:off x="222447" y="58070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rázek 16" descr="Obsah obrázku mapa&#10;&#10;Popis byl vytvořen automaticky">
            <a:extLst>
              <a:ext uri="{FF2B5EF4-FFF2-40B4-BE49-F238E27FC236}">
                <a16:creationId xmlns:a16="http://schemas.microsoft.com/office/drawing/2014/main" id="{83642FD1-9E21-DA63-9547-72D7CBEDD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916" y="1510870"/>
            <a:ext cx="4195484" cy="34240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59B49C2-5E2F-8BAE-65F0-542F13AF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796" y="1510869"/>
            <a:ext cx="1772781" cy="18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11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4183C80-2DDD-8BB5-42D3-67CBA90DE587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50D39C2-CAA3-1975-E010-CE46A86AD288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Riziko změny nivelety terénu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593468-1206-93A5-E06F-CF4893A64DB0}"/>
              </a:ext>
            </a:extLst>
          </p:cNvPr>
          <p:cNvSpPr txBox="1"/>
          <p:nvPr/>
        </p:nvSpPr>
        <p:spPr>
          <a:xfrm>
            <a:off x="766286" y="2571750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Analýza změny nivelety během zatápění ODP před zahájením čerpání na vodní jámě Jeremenko.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D8105CE-98A6-830D-1383-A64699E9E7C9}"/>
              </a:ext>
            </a:extLst>
          </p:cNvPr>
          <p:cNvSpPr txBox="1"/>
          <p:nvPr/>
        </p:nvSpPr>
        <p:spPr>
          <a:xfrm>
            <a:off x="733927" y="3333750"/>
            <a:ext cx="80010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Vyhodnocení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databáze bodových polí 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Zeměměřický úřad katastrální.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6D1AA95-D0AA-2AC9-41F6-A67CA23E386A}"/>
              </a:ext>
            </a:extLst>
          </p:cNvPr>
          <p:cNvSpPr txBox="1"/>
          <p:nvPr/>
        </p:nvSpPr>
        <p:spPr>
          <a:xfrm>
            <a:off x="757359" y="3822570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Vyhodnocení a adaptace výstupů interferometrického zpracování dat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ERS a Envisat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 identifikaci zdvihových pohybů ODP během procesu zatápění.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22CF67D-1707-CA4D-CE49-4416279F4264}"/>
              </a:ext>
            </a:extLst>
          </p:cNvPr>
          <p:cNvSpPr txBox="1"/>
          <p:nvPr/>
        </p:nvSpPr>
        <p:spPr>
          <a:xfrm>
            <a:off x="766754" y="1890159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Fenomén zdvihu terénu v důsledku zatápění zaznamenán a popsán z mnoha pánví (Německo, Polsko, Belgie, Čína…).</a:t>
            </a:r>
            <a:endParaRPr lang="cs-CZ" sz="1801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78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4183C80-2DDD-8BB5-42D3-67CBA90DE587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50D39C2-CAA3-1975-E010-CE46A86AD288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Riziko změny nivelety terénu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A5519E70-CBA5-917A-B021-FB2C43777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90058"/>
            <a:ext cx="4038600" cy="3235401"/>
          </a:xfrm>
          <a:prstGeom prst="rect">
            <a:avLst/>
          </a:prstGeom>
        </p:spPr>
      </p:pic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BEBEC024-E015-312C-FB57-FA50E31AF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98" y="1601968"/>
            <a:ext cx="4038600" cy="32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20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4183C80-2DDD-8BB5-42D3-67CBA90DE587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50D39C2-CAA3-1975-E010-CE46A86AD288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Riziko změny nivelety terénu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593468-1206-93A5-E06F-CF4893A64DB0}"/>
              </a:ext>
            </a:extLst>
          </p:cNvPr>
          <p:cNvSpPr txBox="1"/>
          <p:nvPr/>
        </p:nvSpPr>
        <p:spPr>
          <a:xfrm>
            <a:off x="571499" y="1713710"/>
            <a:ext cx="80010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Bude docházet během zatápění k změnám nivelety terénu?</a:t>
            </a:r>
            <a:r>
              <a:rPr lang="cs-CZ" sz="1801" b="1" u="sng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EFF2599-EB7E-9E2E-6ED8-5547D5AB6A2C}"/>
              </a:ext>
            </a:extLst>
          </p:cNvPr>
          <p:cNvSpPr txBox="1"/>
          <p:nvPr/>
        </p:nvSpPr>
        <p:spPr>
          <a:xfrm>
            <a:off x="1012658" y="2466537"/>
            <a:ext cx="8191501" cy="64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Předpokládáme, že k případným změnám nivelety terénu může dojít až během přiblížení hladiny do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vyšších části masivu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mělkých dobývek a SDD.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F1BFF06-BCCB-38DC-BB7C-01DF54D6FE49}"/>
              </a:ext>
            </a:extLst>
          </p:cNvPr>
          <p:cNvSpPr txBox="1"/>
          <p:nvPr/>
        </p:nvSpPr>
        <p:spPr>
          <a:xfrm>
            <a:off x="1012658" y="3206436"/>
            <a:ext cx="8191501" cy="36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rizikové vnímáme přiblížení hladiny blíže než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m k povrchu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6921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4183C80-2DDD-8BB5-42D3-67CBA90DE587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50D39C2-CAA3-1975-E010-CE46A86AD288}"/>
              </a:ext>
            </a:extLst>
          </p:cNvPr>
          <p:cNvSpPr txBox="1"/>
          <p:nvPr/>
        </p:nvSpPr>
        <p:spPr>
          <a:xfrm>
            <a:off x="304800" y="1231759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Riziko změny nivelety terénu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593468-1206-93A5-E06F-CF4893A64DB0}"/>
              </a:ext>
            </a:extLst>
          </p:cNvPr>
          <p:cNvSpPr txBox="1"/>
          <p:nvPr/>
        </p:nvSpPr>
        <p:spPr>
          <a:xfrm>
            <a:off x="571499" y="1713710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Dají se lokalizovat místa nejrizikovější pro změny nivelety během zatápění pánve?</a:t>
            </a:r>
            <a:endParaRPr lang="cs-CZ" sz="180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D455422-C038-0910-1705-F7D6D059E03B}"/>
              </a:ext>
            </a:extLst>
          </p:cNvPr>
          <p:cNvSpPr txBox="1"/>
          <p:nvPr/>
        </p:nvSpPr>
        <p:spPr>
          <a:xfrm>
            <a:off x="990600" y="2456507"/>
            <a:ext cx="7696202" cy="64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definovali jsme riziková místa pro případ přiblížení hladiny blíže než 200 m k povrchu s výskytem mělkých dobývek a SDD. </a:t>
            </a:r>
          </a:p>
        </p:txBody>
      </p:sp>
    </p:spTree>
    <p:extLst>
      <p:ext uri="{BB962C8B-B14F-4D97-AF65-F5344CB8AC3E}">
        <p14:creationId xmlns:p14="http://schemas.microsoft.com/office/powerpoint/2010/main" val="215733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5128E0D4-148D-EFBE-236F-3576BD42C9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30120" r="26695" b="14652"/>
          <a:stretch/>
        </p:blipFill>
        <p:spPr bwMode="auto">
          <a:xfrm>
            <a:off x="1219200" y="1330343"/>
            <a:ext cx="6313846" cy="3349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F10082AB-62E6-6F6D-926A-C6CBA0C60973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Zájmové území KDP OKR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03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50D39C2-CAA3-1975-E010-CE46A86AD288}"/>
              </a:ext>
            </a:extLst>
          </p:cNvPr>
          <p:cNvSpPr txBox="1"/>
          <p:nvPr/>
        </p:nvSpPr>
        <p:spPr>
          <a:xfrm>
            <a:off x="304800" y="916868"/>
            <a:ext cx="8699106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Riziko změny nivelety terénu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E46AC851-9CF9-1352-D969-0B95C9A819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28750"/>
            <a:ext cx="5213659" cy="3324226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5907B2F-6B7B-5BED-879C-4A30E7B60AA5}"/>
              </a:ext>
            </a:extLst>
          </p:cNvPr>
          <p:cNvSpPr txBox="1">
            <a:spLocks/>
          </p:cNvSpPr>
          <p:nvPr/>
        </p:nvSpPr>
        <p:spPr bwMode="auto">
          <a:xfrm>
            <a:off x="252664" y="361950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Výsledné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33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E97A0D0-768B-8D28-8492-C93C5EA69CF6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8451EF-8979-B9B8-7ABD-6E4C15B599E6}"/>
              </a:ext>
            </a:extLst>
          </p:cNvPr>
          <p:cNvSpPr txBox="1"/>
          <p:nvPr/>
        </p:nvSpPr>
        <p:spPr>
          <a:xfrm>
            <a:off x="457201" y="1348746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Bef>
                <a:spcPts val="120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Riziko nestability zlikvidovaných jam (HDD).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7114145-5070-E376-0814-1DA16B70FA05}"/>
              </a:ext>
            </a:extLst>
          </p:cNvPr>
          <p:cNvSpPr txBox="1"/>
          <p:nvPr/>
        </p:nvSpPr>
        <p:spPr>
          <a:xfrm>
            <a:off x="781050" y="1778233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Rozsáhlá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příprava dat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 tvorbu geologického prostředí a konstrukčních prvků modelu příslušných jam v KDP.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8449BF-9392-8EAC-905D-F7692BF4EC6D}"/>
              </a:ext>
            </a:extLst>
          </p:cNvPr>
          <p:cNvSpPr txBox="1"/>
          <p:nvPr/>
        </p:nvSpPr>
        <p:spPr>
          <a:xfrm>
            <a:off x="791076" y="2506229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Shlukovací analýza jam v KDP - seskupení podle podobnosti 10 geotechnických a 12 geologických parametrů + následná kategorizace do 6 klastrů.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282412-7791-D590-77A4-7EE9E503C869}"/>
              </a:ext>
            </a:extLst>
          </p:cNvPr>
          <p:cNvSpPr txBox="1"/>
          <p:nvPr/>
        </p:nvSpPr>
        <p:spPr>
          <a:xfrm>
            <a:off x="798425" y="3257550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Stabilitní posouzení vybraných jam v rámci klastru za použití analytických a numerických metod.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2C980C-8A42-67FE-6306-E0BDEE7CCCCB}"/>
              </a:ext>
            </a:extLst>
          </p:cNvPr>
          <p:cNvSpPr txBox="1"/>
          <p:nvPr/>
        </p:nvSpPr>
        <p:spPr>
          <a:xfrm>
            <a:off x="791076" y="3940839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Sestavení numerického stabilitního modelu příslušných reprezentantů jam v KDP za variantních podmínek – úrovně hladiny důlních vod.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5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69D1382-6B65-B2D3-AAF1-5951B18C13AC}"/>
              </a:ext>
            </a:extLst>
          </p:cNvPr>
          <p:cNvSpPr txBox="1">
            <a:spLocks/>
          </p:cNvSpPr>
          <p:nvPr/>
        </p:nvSpPr>
        <p:spPr bwMode="auto">
          <a:xfrm>
            <a:off x="228601" y="350571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264302-37AB-6FA5-85DE-FB4610582438}"/>
              </a:ext>
            </a:extLst>
          </p:cNvPr>
          <p:cNvSpPr txBox="1"/>
          <p:nvPr/>
        </p:nvSpPr>
        <p:spPr>
          <a:xfrm>
            <a:off x="457201" y="1036372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Bef>
                <a:spcPts val="120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Riziko nestability zlikvidovaných jam (HDD).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F93084-AF07-E746-FA0F-792678214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0"/>
          <a:stretch>
            <a:fillRect/>
          </a:stretch>
        </p:blipFill>
        <p:spPr bwMode="auto">
          <a:xfrm>
            <a:off x="328936" y="2409064"/>
            <a:ext cx="2338064" cy="16980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19A8BDA-13C5-C70D-1D80-BF90054E40A2}"/>
              </a:ext>
            </a:extLst>
          </p:cNvPr>
          <p:cNvSpPr txBox="1"/>
          <p:nvPr/>
        </p:nvSpPr>
        <p:spPr>
          <a:xfrm>
            <a:off x="3771901" y="1352713"/>
            <a:ext cx="97155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Jáma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7ACD54E-FE4A-EE81-85BB-F176B2912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399" y="554631"/>
            <a:ext cx="1842374" cy="19656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A158FD2-1153-9AF0-5A4D-51A3D7D07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361" y="2563877"/>
            <a:ext cx="2398630" cy="142507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EBABDD-5609-7752-7308-F9415AABB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861" y="2571752"/>
            <a:ext cx="2249396" cy="142481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03EA990-A610-912F-9C35-8BA85D0DED57}"/>
              </a:ext>
            </a:extLst>
          </p:cNvPr>
          <p:cNvSpPr txBox="1"/>
          <p:nvPr/>
        </p:nvSpPr>
        <p:spPr>
          <a:xfrm>
            <a:off x="5791200" y="4171949"/>
            <a:ext cx="2717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posuny v betonovém/cihelném ostění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A72C076-3805-7196-FEC0-1F2CB95BDAF9}"/>
              </a:ext>
            </a:extLst>
          </p:cNvPr>
          <p:cNvSpPr txBox="1"/>
          <p:nvPr/>
        </p:nvSpPr>
        <p:spPr>
          <a:xfrm>
            <a:off x="363383" y="4176368"/>
            <a:ext cx="2162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celkové posuny-vertikální řez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31313C2-A3B2-5E2B-7633-F2537A64098D}"/>
              </a:ext>
            </a:extLst>
          </p:cNvPr>
          <p:cNvSpPr txBox="1"/>
          <p:nvPr/>
        </p:nvSpPr>
        <p:spPr>
          <a:xfrm>
            <a:off x="2971800" y="4171949"/>
            <a:ext cx="2028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horizontální napětí v ostění</a:t>
            </a:r>
          </a:p>
        </p:txBody>
      </p:sp>
    </p:spTree>
    <p:extLst>
      <p:ext uri="{BB962C8B-B14F-4D97-AF65-F5344CB8AC3E}">
        <p14:creationId xmlns:p14="http://schemas.microsoft.com/office/powerpoint/2010/main" val="557747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69D1382-6B65-B2D3-AAF1-5951B18C13AC}"/>
              </a:ext>
            </a:extLst>
          </p:cNvPr>
          <p:cNvSpPr txBox="1">
            <a:spLocks/>
          </p:cNvSpPr>
          <p:nvPr/>
        </p:nvSpPr>
        <p:spPr bwMode="auto">
          <a:xfrm>
            <a:off x="228601" y="350571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264302-37AB-6FA5-85DE-FB4610582438}"/>
              </a:ext>
            </a:extLst>
          </p:cNvPr>
          <p:cNvSpPr txBox="1"/>
          <p:nvPr/>
        </p:nvSpPr>
        <p:spPr>
          <a:xfrm>
            <a:off x="457201" y="1036372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Bef>
                <a:spcPts val="120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Riziko nestability zlikvidovaných jam (HDD).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529F91-D2D2-9347-857B-71357DC5DFAB}"/>
              </a:ext>
            </a:extLst>
          </p:cNvPr>
          <p:cNvSpPr txBox="1"/>
          <p:nvPr/>
        </p:nvSpPr>
        <p:spPr>
          <a:xfrm>
            <a:off x="762001" y="1858791"/>
            <a:ext cx="80010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Faktor mocnosti pokryvných útvarů.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05FE38C-F4B1-E515-8D66-F047766921A5}"/>
              </a:ext>
            </a:extLst>
          </p:cNvPr>
          <p:cNvSpPr txBox="1"/>
          <p:nvPr/>
        </p:nvSpPr>
        <p:spPr>
          <a:xfrm>
            <a:off x="762001" y="2508588"/>
            <a:ext cx="80010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Hornická činnost v ohradníku.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9D40B8D-08C4-87F8-F402-7B871E610A1E}"/>
              </a:ext>
            </a:extLst>
          </p:cNvPr>
          <p:cNvSpPr txBox="1"/>
          <p:nvPr/>
        </p:nvSpPr>
        <p:spPr>
          <a:xfrm>
            <a:off x="752475" y="3155175"/>
            <a:ext cx="80010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Jakákoliv absence zejména nezpevněného zásypu v jámě.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76404F2-143D-D7F1-4054-2C9D65F77BAC}"/>
              </a:ext>
            </a:extLst>
          </p:cNvPr>
          <p:cNvSpPr txBox="1"/>
          <p:nvPr/>
        </p:nvSpPr>
        <p:spPr>
          <a:xfrm>
            <a:off x="752474" y="3867150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Zanedbatelný vliv hydrostatického tlaku na ostění, nezanedbatelné změny povrchu zásypových/stavebních materiálů na kontaktu s důlní vodou.</a:t>
            </a:r>
          </a:p>
        </p:txBody>
      </p:sp>
    </p:spTree>
    <p:extLst>
      <p:ext uri="{BB962C8B-B14F-4D97-AF65-F5344CB8AC3E}">
        <p14:creationId xmlns:p14="http://schemas.microsoft.com/office/powerpoint/2010/main" val="633420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69D1382-6B65-B2D3-AAF1-5951B18C13AC}"/>
              </a:ext>
            </a:extLst>
          </p:cNvPr>
          <p:cNvSpPr txBox="1">
            <a:spLocks/>
          </p:cNvSpPr>
          <p:nvPr/>
        </p:nvSpPr>
        <p:spPr bwMode="auto">
          <a:xfrm>
            <a:off x="228601" y="350571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hodnocení rizika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264302-37AB-6FA5-85DE-FB4610582438}"/>
              </a:ext>
            </a:extLst>
          </p:cNvPr>
          <p:cNvSpPr txBox="1"/>
          <p:nvPr/>
        </p:nvSpPr>
        <p:spPr>
          <a:xfrm>
            <a:off x="457201" y="1036372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Bef>
                <a:spcPts val="120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Riziko nestability zlikvidovaných jam (HDD).</a:t>
            </a:r>
            <a:endParaRPr lang="cs-CZ" sz="180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7BF4BA-4643-3FC3-EDB7-B63B132D7D2F}"/>
              </a:ext>
            </a:extLst>
          </p:cNvPr>
          <p:cNvSpPr txBox="1"/>
          <p:nvPr/>
        </p:nvSpPr>
        <p:spPr>
          <a:xfrm>
            <a:off x="540143" y="1449553"/>
            <a:ext cx="844471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Existuje riziko nestability zlikvidovaných jam v KDP během procesu zatápění?</a:t>
            </a:r>
            <a:endParaRPr lang="cs-CZ" sz="180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529F91-D2D2-9347-857B-71357DC5DFAB}"/>
              </a:ext>
            </a:extLst>
          </p:cNvPr>
          <p:cNvSpPr txBox="1"/>
          <p:nvPr/>
        </p:nvSpPr>
        <p:spPr>
          <a:xfrm>
            <a:off x="762001" y="1858791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Specifikace tohoto typu rizika vychází z 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Certifikované metodiky posouzení míry stability HDD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jejího okolí v důsledku budoucího zatápění.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05FE38C-F4B1-E515-8D66-F047766921A5}"/>
              </a:ext>
            </a:extLst>
          </p:cNvPr>
          <p:cNvSpPr txBox="1"/>
          <p:nvPr/>
        </p:nvSpPr>
        <p:spPr>
          <a:xfrm>
            <a:off x="762001" y="2508588"/>
            <a:ext cx="800100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Sedání zásypu/degradace ostění/ztráta únosnosti ostění v důsledku vstupu vody do jámy je rizikové především pro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jam zařazených do kategorie I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9D40B8D-08C4-87F8-F402-7B871E610A1E}"/>
              </a:ext>
            </a:extLst>
          </p:cNvPr>
          <p:cNvSpPr txBox="1"/>
          <p:nvPr/>
        </p:nvSpPr>
        <p:spPr>
          <a:xfrm>
            <a:off x="752475" y="3155175"/>
            <a:ext cx="800100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tyto jámy hrozí během procesu zatápění riziko nadměrného sedání a pohybu zásypu, přičemž tyto změny nelze aktuálně sledovat a představují tak z dlouhodobého pohledu stability jam nežádoucí stav.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76404F2-143D-D7F1-4054-2C9D65F77BAC}"/>
              </a:ext>
            </a:extLst>
          </p:cNvPr>
          <p:cNvSpPr txBox="1"/>
          <p:nvPr/>
        </p:nvSpPr>
        <p:spPr>
          <a:xfrm>
            <a:off x="752474" y="4078889"/>
            <a:ext cx="800100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Ztráta zásypu v jámě může v konečném důsledku vést až k havarijnímu stavu, proto možnost sledování pohybu zásypu monitoringem s možností neprodleného dosypání je pro budoucí stabilitu těchto jam zásadní.</a:t>
            </a:r>
          </a:p>
        </p:txBody>
      </p:sp>
    </p:spTree>
    <p:extLst>
      <p:ext uri="{BB962C8B-B14F-4D97-AF65-F5344CB8AC3E}">
        <p14:creationId xmlns:p14="http://schemas.microsoft.com/office/powerpoint/2010/main" val="414951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4A47A0E-4BEB-CFCD-1ECB-6E4CE59E5774}"/>
              </a:ext>
            </a:extLst>
          </p:cNvPr>
          <p:cNvSpPr txBox="1">
            <a:spLocks/>
          </p:cNvSpPr>
          <p:nvPr/>
        </p:nvSpPr>
        <p:spPr bwMode="auto">
          <a:xfrm>
            <a:off x="263831" y="590551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1" rIns="91440" bIns="4572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Komplexní hodnocení výsledků rizik během zatápění KDP: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7525C5-6BB9-75B1-B97C-F09F3373D408}"/>
              </a:ext>
            </a:extLst>
          </p:cNvPr>
          <p:cNvSpPr txBox="1"/>
          <p:nvPr/>
        </p:nvSpPr>
        <p:spPr>
          <a:xfrm>
            <a:off x="490604" y="2412976"/>
            <a:ext cx="8444713" cy="23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 eaLnBrk="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1801" dirty="0">
                <a:solidFill>
                  <a:srgbClr val="000000"/>
                </a:solidFill>
                <a:latin typeface="Times New Roman" panose="02020603050405020304" pitchFamily="18" charset="0"/>
              </a:rPr>
              <a:t>Další tabulka pro úplnost zobrazuje vznik možného potenciálního rizika pro hloubkové úrovně -800 m n. m. až +220 m n. m. po 100 m intervalech. </a:t>
            </a:r>
          </a:p>
          <a:p>
            <a:pPr marL="285753" indent="-285753" algn="just" eaLnBrk="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1801" dirty="0">
                <a:solidFill>
                  <a:srgbClr val="000000"/>
                </a:solidFill>
                <a:latin typeface="Times New Roman" panose="02020603050405020304" pitchFamily="18" charset="0"/>
              </a:rPr>
              <a:t>Rozsah příslušného rizika a jeho přírůstek pro jednotlivé hloubkové úrovně je zobrazen kumulativně. </a:t>
            </a:r>
          </a:p>
          <a:p>
            <a:pPr marL="285753" indent="-285753" algn="just" eaLnBrk="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1801" dirty="0">
                <a:solidFill>
                  <a:srgbClr val="000000"/>
                </a:solidFill>
                <a:latin typeface="Times New Roman" panose="02020603050405020304" pitchFamily="18" charset="0"/>
              </a:rPr>
              <a:t>Pro časový vznik možného rizika lze využít nástupové křivky jednotlivých scénářů.</a:t>
            </a:r>
          </a:p>
          <a:p>
            <a:pPr marL="285753" indent="-285753" algn="just" eaLnBrk="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1801" dirty="0">
                <a:solidFill>
                  <a:srgbClr val="000000"/>
                </a:solidFill>
                <a:latin typeface="Times New Roman" panose="02020603050405020304" pitchFamily="18" charset="0"/>
              </a:rPr>
              <a:t>Samozřejmě zásadní v tomto smyslu bude explicitní monitoring nástupu zatápějící důlní vody v KDP.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776871A-EA05-318C-E9A8-8F51143D670D}"/>
              </a:ext>
            </a:extLst>
          </p:cNvPr>
          <p:cNvSpPr txBox="1"/>
          <p:nvPr/>
        </p:nvSpPr>
        <p:spPr>
          <a:xfrm>
            <a:off x="536621" y="1382807"/>
            <a:ext cx="8444713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11" eaLnBrk="0" hangingPunct="0">
              <a:spcAft>
                <a:spcPts val="800"/>
              </a:spcAft>
            </a:pPr>
            <a:r>
              <a:rPr lang="cs-CZ" altLang="cs-CZ" sz="180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Z výše uvedeného je zřejmé, že v rámci řešení otázek vzniku možných potenciálních rizik v KDP během zatápění byly definovány pro některá rizika limitní úrovně zatopení, nad které se nedoporučuje zatápět a pokud ano, tak za určitých podmínek. </a:t>
            </a:r>
          </a:p>
        </p:txBody>
      </p:sp>
    </p:spTree>
    <p:extLst>
      <p:ext uri="{BB962C8B-B14F-4D97-AF65-F5344CB8AC3E}">
        <p14:creationId xmlns:p14="http://schemas.microsoft.com/office/powerpoint/2010/main" val="3553675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4A47A0E-4BEB-CFCD-1ECB-6E4CE59E5774}"/>
              </a:ext>
            </a:extLst>
          </p:cNvPr>
          <p:cNvSpPr txBox="1">
            <a:spLocks/>
          </p:cNvSpPr>
          <p:nvPr/>
        </p:nvSpPr>
        <p:spPr bwMode="auto">
          <a:xfrm>
            <a:off x="257176" y="438150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1" rIns="91440" bIns="4572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výsledků rizik během zatápění KDP: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C65B11-8B1A-28FD-22B5-2EA329F52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57902"/>
              </p:ext>
            </p:extLst>
          </p:nvPr>
        </p:nvGraphicFramePr>
        <p:xfrm>
          <a:off x="1181101" y="1012115"/>
          <a:ext cx="6781798" cy="3693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9509">
                  <a:extLst>
                    <a:ext uri="{9D8B030D-6E8A-4147-A177-3AD203B41FA5}">
                      <a16:colId xmlns:a16="http://schemas.microsoft.com/office/drawing/2014/main" val="405115334"/>
                    </a:ext>
                  </a:extLst>
                </a:gridCol>
                <a:gridCol w="1019355">
                  <a:extLst>
                    <a:ext uri="{9D8B030D-6E8A-4147-A177-3AD203B41FA5}">
                      <a16:colId xmlns:a16="http://schemas.microsoft.com/office/drawing/2014/main" val="114658039"/>
                    </a:ext>
                  </a:extLst>
                </a:gridCol>
                <a:gridCol w="1018635">
                  <a:extLst>
                    <a:ext uri="{9D8B030D-6E8A-4147-A177-3AD203B41FA5}">
                      <a16:colId xmlns:a16="http://schemas.microsoft.com/office/drawing/2014/main" val="2487942219"/>
                    </a:ext>
                  </a:extLst>
                </a:gridCol>
                <a:gridCol w="1019355">
                  <a:extLst>
                    <a:ext uri="{9D8B030D-6E8A-4147-A177-3AD203B41FA5}">
                      <a16:colId xmlns:a16="http://schemas.microsoft.com/office/drawing/2014/main" val="3070536989"/>
                    </a:ext>
                  </a:extLst>
                </a:gridCol>
                <a:gridCol w="1018635">
                  <a:extLst>
                    <a:ext uri="{9D8B030D-6E8A-4147-A177-3AD203B41FA5}">
                      <a16:colId xmlns:a16="http://schemas.microsoft.com/office/drawing/2014/main" val="3806353798"/>
                    </a:ext>
                  </a:extLst>
                </a:gridCol>
                <a:gridCol w="1121433">
                  <a:extLst>
                    <a:ext uri="{9D8B030D-6E8A-4147-A177-3AD203B41FA5}">
                      <a16:colId xmlns:a16="http://schemas.microsoft.com/office/drawing/2014/main" val="3181612443"/>
                    </a:ext>
                  </a:extLst>
                </a:gridCol>
                <a:gridCol w="764876">
                  <a:extLst>
                    <a:ext uri="{9D8B030D-6E8A-4147-A177-3AD203B41FA5}">
                      <a16:colId xmlns:a16="http://schemas.microsoft.com/office/drawing/2014/main" val="858720742"/>
                    </a:ext>
                  </a:extLst>
                </a:gridCol>
              </a:tblGrid>
              <a:tr h="19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Typ potenciálního rizika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52903574"/>
                  </a:ext>
                </a:extLst>
              </a:tr>
              <a:tr h="323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Hloubková úroveň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Změna nivelety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Seismicita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Výstup plynů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Výtok na povrch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Sedání zásypu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Více info v příloze: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03633707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+220 m n.m.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střední 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115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25528593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+100 m n.m.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střední 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114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56670289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+25 m n. m.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střední 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ano*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113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17196713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-100 m n. m.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nízké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ano*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112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92081004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-200 m n. m.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nízké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ne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 příloha 111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93082123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-290 m n. m.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nízké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ne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110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6584198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-390 m n. m.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ne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109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27637913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-500 m n. m.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ne</a:t>
                      </a:r>
                      <a:endParaRPr lang="cs-CZ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108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01616022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-600 m n. m.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107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51178310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-700 m n. m.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106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69992089"/>
                  </a:ext>
                </a:extLst>
              </a:tr>
              <a:tr h="2313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-800 m n. m.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ano*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ne*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 příloha 105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14507887"/>
                  </a:ext>
                </a:extLst>
              </a:tr>
              <a:tr h="38087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700" dirty="0">
                          <a:effectLst/>
                        </a:rPr>
                        <a:t>ano* - riziko seismicity plynoucí se zatápění předpokládáme menší než během těžební činnosti (zkušenosti ze světa), současně se prognózovaly možné dopady na stavby a povrch, které je třeba vhodným monitoringem sledovat.   </a:t>
                      </a:r>
                      <a:endParaRPr lang="cs-CZ" sz="7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80873"/>
                  </a:ext>
                </a:extLst>
              </a:tr>
              <a:tr h="25025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700" dirty="0">
                          <a:effectLst/>
                        </a:rPr>
                        <a:t>ne* - týká se jam kategorie I - Doubrava IV sever a Vtažná jáma č.2 Lazy – avšak riziko sedání zásypů a deformace povrchu terénu lze sledovat.</a:t>
                      </a:r>
                      <a:endParaRPr lang="cs-CZ" sz="7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89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213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4D646060-715C-0992-10E6-6CC9610895CD}"/>
              </a:ext>
            </a:extLst>
          </p:cNvPr>
          <p:cNvSpPr txBox="1">
            <a:spLocks/>
          </p:cNvSpPr>
          <p:nvPr/>
        </p:nvSpPr>
        <p:spPr bwMode="auto">
          <a:xfrm>
            <a:off x="257176" y="2197102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1" rIns="91440" bIns="4572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Snímky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A812D2B5-99CF-621D-4D47-AAC255727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4929"/>
            <a:ext cx="6961138" cy="49226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12C1BD-9A25-326D-491F-152151DEB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330" y="115886"/>
            <a:ext cx="2916924" cy="31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94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BBFC44-61A6-5B00-7AA5-0F7825CD18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B5F8DC58-9F58-67F7-CAC4-FB4CF90EA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1225"/>
            <a:ext cx="6989495" cy="4942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1686125-7F23-A665-9C88-1E57689D5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137191"/>
            <a:ext cx="2936386" cy="31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2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3AFDE8-908B-16A3-0457-00A4AB4916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C135FE4-EF33-197C-5444-7118C697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00381"/>
            <a:ext cx="6989495" cy="4942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4E3064-DF9E-AF36-4FF9-4DDBC6289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3350"/>
            <a:ext cx="298133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9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E2DEBC-3229-8B01-1BF8-E659AA7EE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6" t="18890" r="23148" b="9998"/>
          <a:stretch/>
        </p:blipFill>
        <p:spPr>
          <a:xfrm>
            <a:off x="381002" y="1232695"/>
            <a:ext cx="4191000" cy="36576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2817F8D-70F3-DA89-8163-1AF86005CF98}"/>
              </a:ext>
            </a:extLst>
          </p:cNvPr>
          <p:cNvSpPr txBox="1"/>
          <p:nvPr/>
        </p:nvSpPr>
        <p:spPr>
          <a:xfrm>
            <a:off x="4632224" y="1159275"/>
            <a:ext cx="44319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Současná hlubinná těžba probíhá pouze v KDP, v činnosti Důl ČSM-sever a ČSM-Jih. Současný předpoklad – prodloužení těžby do 2023.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2AF8E60-162C-40C6-99DF-D401E540C544}"/>
              </a:ext>
            </a:extLst>
          </p:cNvPr>
          <p:cNvSpPr txBox="1"/>
          <p:nvPr/>
        </p:nvSpPr>
        <p:spPr>
          <a:xfrm>
            <a:off x="4648198" y="2860220"/>
            <a:ext cx="4431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Důlní činnost v ostatních částech ODP a PDP byla již ukončena a doly likvidovány. 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D841CD7-9DE6-4021-31A7-0A7A12EB0F82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Aktuální stav v OKR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A885FB-B7CD-A521-708C-795D160B8E0A}"/>
              </a:ext>
            </a:extLst>
          </p:cNvPr>
          <p:cNvSpPr txBox="1"/>
          <p:nvPr/>
        </p:nvSpPr>
        <p:spPr>
          <a:xfrm>
            <a:off x="4648197" y="3874632"/>
            <a:ext cx="4431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Důlní vody čerpány v ODP (VJ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Jeremenko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přítoky 160 l/s) a PDP (VJ Žofie, přítoky 35 l/s). </a:t>
            </a:r>
          </a:p>
        </p:txBody>
      </p:sp>
    </p:spTree>
    <p:extLst>
      <p:ext uri="{BB962C8B-B14F-4D97-AF65-F5344CB8AC3E}">
        <p14:creationId xmlns:p14="http://schemas.microsoft.com/office/powerpoint/2010/main" val="2435551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94B494-EF57-3965-A0CE-715F1EF922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A530D865-B672-0060-B6F4-3C06E7513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00381"/>
            <a:ext cx="6989495" cy="4942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A7F6BE-9A5C-7ECC-707E-2565AF46C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9" y="133350"/>
            <a:ext cx="291625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7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67F197-A256-3B96-3A0F-1820F93F83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E75DD37C-226C-8703-7B03-6B68BC42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15889"/>
            <a:ext cx="6945641" cy="49117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9536D0-4F80-C04D-1245-49CD4EA41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3350"/>
            <a:ext cx="267800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2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9544EE-6DD3-B45D-7F79-4277F62824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E3465EE7-FB64-3997-033B-239F5E6E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15889"/>
            <a:ext cx="6945641" cy="49117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595117-465B-C859-FD32-4AF201E35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8626"/>
            <a:ext cx="2710243" cy="31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00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173D26-FE19-90A6-6EAB-E8E8F0E23F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D9FC2C54-0B44-6471-4912-A1765506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3122"/>
            <a:ext cx="7010400" cy="49575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35FF8D2-3ECD-9DBF-2844-CC31785D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644" y="133350"/>
            <a:ext cx="273843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58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805383-9000-7763-812F-491BE2B1E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DF365B9-CE01-62D9-98BA-D29D44099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00381"/>
            <a:ext cx="6989495" cy="4942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B871F0-546E-D8ED-D41D-C87FE7AC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3350"/>
            <a:ext cx="274181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3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930457-382E-8EE2-D6E3-5CC121D21F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0B08101D-2CFD-6724-E4BF-E09231155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00249"/>
            <a:ext cx="6989495" cy="49427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54BDBEA-9D88-D204-4752-E0573895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9" y="133350"/>
            <a:ext cx="251536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10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164C3D-669E-F36F-DCA8-DFD9EC6CE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E4D6EBFC-CCC2-31A3-9BDC-BE3798C8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07773"/>
            <a:ext cx="6989495" cy="49427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72C8EE-D81B-7457-1DD2-368EBF24A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00332"/>
            <a:ext cx="2514600" cy="31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5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CB9AFB-3338-7C26-8666-2902E8EDCB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43064177-F3A9-24B8-F1F0-499CA0771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10453"/>
            <a:ext cx="6953326" cy="49171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EB7CDC-2B9E-A579-D65A-AC4A5FBBC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093" y="147938"/>
            <a:ext cx="2252434" cy="31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85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4A47A0E-4BEB-CFCD-1ECB-6E4CE59E5774}"/>
              </a:ext>
            </a:extLst>
          </p:cNvPr>
          <p:cNvSpPr txBox="1">
            <a:spLocks/>
          </p:cNvSpPr>
          <p:nvPr/>
        </p:nvSpPr>
        <p:spPr bwMode="auto">
          <a:xfrm>
            <a:off x="257176" y="590551"/>
            <a:ext cx="8699106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1" rIns="91440" bIns="4572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nejbližší kroky a doporučení: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7525C5-6BB9-75B1-B97C-F09F3373D408}"/>
              </a:ext>
            </a:extLst>
          </p:cNvPr>
          <p:cNvSpPr txBox="1"/>
          <p:nvPr/>
        </p:nvSpPr>
        <p:spPr>
          <a:xfrm>
            <a:off x="549670" y="1733552"/>
            <a:ext cx="8444713" cy="1406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 eaLnBrk="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1801" dirty="0">
                <a:solidFill>
                  <a:srgbClr val="000000"/>
                </a:solidFill>
                <a:latin typeface="Times New Roman" panose="02020603050405020304" pitchFamily="18" charset="0"/>
              </a:rPr>
              <a:t>Proces zatápění v KDP již probíhá - monitorovací systém, monitoring; průběžný sběr, verifikace a aktualizace dat. </a:t>
            </a:r>
          </a:p>
          <a:p>
            <a:pPr marL="285753" indent="-285753" algn="just" eaLnBrk="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1801" dirty="0">
                <a:solidFill>
                  <a:srgbClr val="000000"/>
                </a:solidFill>
                <a:latin typeface="Times New Roman" panose="02020603050405020304" pitchFamily="18" charset="0"/>
              </a:rPr>
              <a:t>Komplexní zhodnocení vlivu zatápění v rámci ODP/PDP/KDP - model. </a:t>
            </a:r>
          </a:p>
          <a:p>
            <a:pPr marL="285753" indent="-285753" algn="just" eaLnBrk="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altLang="cs-CZ" sz="1801" dirty="0">
                <a:solidFill>
                  <a:srgbClr val="000000"/>
                </a:solidFill>
                <a:latin typeface="Times New Roman" panose="02020603050405020304" pitchFamily="18" charset="0"/>
              </a:rPr>
              <a:t>Legislativa a nastavení komunikace s dotčenými stranami.</a:t>
            </a:r>
          </a:p>
        </p:txBody>
      </p:sp>
    </p:spTree>
    <p:extLst>
      <p:ext uri="{BB962C8B-B14F-4D97-AF65-F5344CB8AC3E}">
        <p14:creationId xmlns:p14="http://schemas.microsoft.com/office/powerpoint/2010/main" val="1392164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AFE3F-A705-82FC-96B3-1CF9FA3C2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419350"/>
            <a:ext cx="5857884" cy="450059"/>
          </a:xfrm>
        </p:spPr>
        <p:txBody>
          <a:bodyPr/>
          <a:lstStyle/>
          <a:p>
            <a:r>
              <a:rPr lang="cs-CZ" dirty="0"/>
              <a:t>Děkuji za pozornost.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2C2FAC-6DE5-CB24-8983-3BF33E5F4D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80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248A8A24-DAD8-FA26-6709-2E648E0867DD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Geologický řez OKR Z-V (ODP-PDP-KDP)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DDF4D40-2A73-C063-4B69-FBC184C1A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81150"/>
            <a:ext cx="797669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3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2817F8D-70F3-DA89-8163-1AF86005CF98}"/>
              </a:ext>
            </a:extLst>
          </p:cNvPr>
          <p:cNvSpPr txBox="1"/>
          <p:nvPr/>
        </p:nvSpPr>
        <p:spPr>
          <a:xfrm>
            <a:off x="383007" y="1885950"/>
            <a:ext cx="869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Analýza zkušeností možných environmentálních a stabilitních rizik ve světě.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1B4B1FB-6EBA-5EDC-7C0C-FE6455F0BE91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Koncepce výzkumného úkolu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315AF4-6E4C-8133-E05D-E8D93055112B}"/>
              </a:ext>
            </a:extLst>
          </p:cNvPr>
          <p:cNvSpPr txBox="1"/>
          <p:nvPr/>
        </p:nvSpPr>
        <p:spPr>
          <a:xfrm>
            <a:off x="383007" y="2687716"/>
            <a:ext cx="869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Definice a hodnocení vybraných rizik s návrhem případných opatření k jejich minimalizaci v rámci KDP (území cca 15x10 km). 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7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4E9B2A3-FF9E-2111-B9F3-06065DBA3D49}"/>
              </a:ext>
            </a:extLst>
          </p:cNvPr>
          <p:cNvSpPr txBox="1"/>
          <p:nvPr/>
        </p:nvSpPr>
        <p:spPr>
          <a:xfrm>
            <a:off x="304800" y="1231759"/>
            <a:ext cx="8699106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Riziko výtoku/přetoku důlních vod do mělké hydrosféry, či povrchových vodotečí.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A35909-AC24-302F-0CDA-0F72026D396C}"/>
              </a:ext>
            </a:extLst>
          </p:cNvPr>
          <p:cNvSpPr txBox="1"/>
          <p:nvPr/>
        </p:nvSpPr>
        <p:spPr>
          <a:xfrm>
            <a:off x="685800" y="2885671"/>
            <a:ext cx="8089506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Morfologická analýza 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území KDP s cílem definovat možná místa výtoku/přestupu důlních vod do mělké hydrosféry.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F541AC0-83AD-2790-E258-85D3FC93F7B9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71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4E9B2A3-FF9E-2111-B9F3-06065DBA3D49}"/>
              </a:ext>
            </a:extLst>
          </p:cNvPr>
          <p:cNvSpPr txBox="1"/>
          <p:nvPr/>
        </p:nvSpPr>
        <p:spPr>
          <a:xfrm>
            <a:off x="304800" y="742950"/>
            <a:ext cx="8699106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Riziko výtoku/přetoku důlních vod do mělké hydrosféry, či povrchových vodotečí.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F541AC0-83AD-2790-E258-85D3FC93F7B9}"/>
              </a:ext>
            </a:extLst>
          </p:cNvPr>
          <p:cNvSpPr txBox="1">
            <a:spLocks/>
          </p:cNvSpPr>
          <p:nvPr/>
        </p:nvSpPr>
        <p:spPr bwMode="auto">
          <a:xfrm>
            <a:off x="228601" y="209550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EA1EE44A-F8FB-E1B1-51F2-CCEB994C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1085169"/>
            <a:ext cx="5562600" cy="39329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87B1D42-AD10-200C-0794-37C067761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977" y="1176710"/>
            <a:ext cx="2444313" cy="26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0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B2603-EBF6-4070-9BCA-1072AADC0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09416-BCBA-8341-A77A-0F3A5EAC9A8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4E9B2A3-FF9E-2111-B9F3-06065DBA3D49}"/>
              </a:ext>
            </a:extLst>
          </p:cNvPr>
          <p:cNvSpPr txBox="1"/>
          <p:nvPr/>
        </p:nvSpPr>
        <p:spPr>
          <a:xfrm>
            <a:off x="304800" y="1231759"/>
            <a:ext cx="8699106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Riziko výtoku/přetoku důlních vod do mělké hydrosféry, či povrchových vodotečí.</a:t>
            </a:r>
          </a:p>
          <a:p>
            <a:pPr marL="342904" indent="-342904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A35909-AC24-302F-0CDA-0F72026D396C}"/>
              </a:ext>
            </a:extLst>
          </p:cNvPr>
          <p:cNvSpPr txBox="1"/>
          <p:nvPr/>
        </p:nvSpPr>
        <p:spPr>
          <a:xfrm>
            <a:off x="659642" y="2038350"/>
            <a:ext cx="8089506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Sběr archivních údajů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rozborů důlních vod 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podnicích a samotné vzorkování důlních vod. Definice hydraulických </a:t>
            </a:r>
            <a:r>
              <a:rPr lang="cs-CZ" sz="18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propojů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mezi DP.</a:t>
            </a:r>
          </a:p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Provedení shlukovací analýzy s cílem definovat </a:t>
            </a: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chemismus</a:t>
            </a:r>
            <a:r>
              <a:rPr lang="cs-CZ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zatápějících důlních vod a zdroje přítoků.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F541AC0-83AD-2790-E258-85D3FC93F7B9}"/>
              </a:ext>
            </a:extLst>
          </p:cNvPr>
          <p:cNvSpPr txBox="1">
            <a:spLocks/>
          </p:cNvSpPr>
          <p:nvPr/>
        </p:nvSpPr>
        <p:spPr bwMode="auto">
          <a:xfrm>
            <a:off x="228601" y="644542"/>
            <a:ext cx="70104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4C36"/>
                </a:solidFill>
                <a:latin typeface="Calibri"/>
                <a:ea typeface="ＭＳ Ｐゴシック" pitchFamily="-111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4F39"/>
                </a:solidFill>
                <a:latin typeface="Calibri" charset="0"/>
                <a:ea typeface="ＭＳ Ｐゴシック" pitchFamily="-111" charset="-128"/>
              </a:defRPr>
            </a:lvl5pPr>
            <a:lvl6pPr marL="45720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6pPr>
            <a:lvl7pPr marL="91441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7pPr>
            <a:lvl8pPr marL="137161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8pPr>
            <a:lvl9pPr marL="182882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Trebuchet MS" pitchFamily="1" charset="0"/>
              </a:defRPr>
            </a:lvl9pPr>
          </a:lstStyle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2427636" algn="l"/>
                <a:tab pos="6120206" algn="r"/>
              </a:tabLs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vybraných rizik v rámci zatápění KDP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A413211-5296-5223-BEDE-1FB832393DB2}"/>
              </a:ext>
            </a:extLst>
          </p:cNvPr>
          <p:cNvSpPr txBox="1"/>
          <p:nvPr/>
        </p:nvSpPr>
        <p:spPr>
          <a:xfrm>
            <a:off x="641445" y="3641859"/>
            <a:ext cx="723899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18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Sestavení matematického hydrogeologického modelu zatápění KDP.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2812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Green Gas Palette">
      <a:dk1>
        <a:srgbClr val="404040"/>
      </a:dk1>
      <a:lt1>
        <a:srgbClr val="FFFFFF"/>
      </a:lt1>
      <a:dk2>
        <a:srgbClr val="004F39"/>
      </a:dk2>
      <a:lt2>
        <a:srgbClr val="EEECE1"/>
      </a:lt2>
      <a:accent1>
        <a:srgbClr val="00703C"/>
      </a:accent1>
      <a:accent2>
        <a:srgbClr val="C3D69B"/>
      </a:accent2>
      <a:accent3>
        <a:srgbClr val="005568"/>
      </a:accent3>
      <a:accent4>
        <a:srgbClr val="3E667A"/>
      </a:accent4>
      <a:accent5>
        <a:srgbClr val="85B0C6"/>
      </a:accent5>
      <a:accent6>
        <a:srgbClr val="990000"/>
      </a:accent6>
      <a:hlink>
        <a:srgbClr val="7F7F7F"/>
      </a:hlink>
      <a:folHlink>
        <a:srgbClr val="D9D9D9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E2D11BA592CA4AAFE80046764513DB" ma:contentTypeVersion="1" ma:contentTypeDescription="Vytvoří nový dokument" ma:contentTypeScope="" ma:versionID="d223054d2cd06fcaf64d46fbd2c2771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955d942b1702a4e293e2dc59f1e2e6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ACB8A4-8792-4A4B-9FCF-7C98B390E5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B8F9C77-EDD5-45E6-96EE-0D8997C6B2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26DAC0-893E-4018-8928-602F77406FE3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37633</TotalTime>
  <Words>2257</Words>
  <Application>Microsoft Office PowerPoint</Application>
  <PresentationFormat>Předvádění na obrazovce (16:9)</PresentationFormat>
  <Paragraphs>308</Paragraphs>
  <Slides>49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6" baseType="lpstr">
      <vt:lpstr>Arial</vt:lpstr>
      <vt:lpstr>Calibri</vt:lpstr>
      <vt:lpstr>Cambria</vt:lpstr>
      <vt:lpstr>Times New Roman</vt:lpstr>
      <vt:lpstr>Trebuchet MS</vt:lpstr>
      <vt:lpstr>Wingdings</vt:lpstr>
      <vt:lpstr>Custom Design</vt:lpstr>
      <vt:lpstr> Projekt TA ČR č. TITSCBU908/BETA2: Výzkum vlivu postupného zatápění karvinské dílčí pánve OKR důlní vodou s vysokou salinitou na ohrožení krajiny dotčené těžbou uhlí a stabilitu HDD</vt:lpstr>
      <vt:lpstr>Důvod realizace výzkumného projektu: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Hydrogeologický matematický model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pozornost.</vt:lpstr>
    </vt:vector>
  </TitlesOfParts>
  <Company>Phoebus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šablona  pro prezentaci</dc:title>
  <dc:creator>mariano.burokas</dc:creator>
  <cp:lastModifiedBy>Hemza Petr</cp:lastModifiedBy>
  <cp:revision>2038</cp:revision>
  <cp:lastPrinted>2022-09-07T09:27:15Z</cp:lastPrinted>
  <dcterms:created xsi:type="dcterms:W3CDTF">2012-02-21T13:38:50Z</dcterms:created>
  <dcterms:modified xsi:type="dcterms:W3CDTF">2022-09-07T09:54:09Z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0x0101005EE2D11BA592CA4AAFE80046764513DB</vt:lpwstr>
  </property>
  <property fmtid="{D5CDD505-2E9C-101B-9397-08002B2CF9AE}" pid="3" name="Order">
    <vt:r8>21600</vt:r8>
  </property>
</Properties>
</file>